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microsoft.com/office/2020/02/relationships/classificationlabels" Target="docMetadata/LabelInfo.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77" r:id="rId6"/>
    <p:sldId id="258" r:id="rId7"/>
    <p:sldId id="290" r:id="rId8"/>
    <p:sldId id="264" r:id="rId9"/>
    <p:sldId id="286" r:id="rId10"/>
    <p:sldId id="293" r:id="rId11"/>
    <p:sldId id="262" r:id="rId12"/>
    <p:sldId id="291" r:id="rId13"/>
    <p:sldId id="292" r:id="rId14"/>
    <p:sldId id="294"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79EB89-7574-41B7-A45D-40E861914377}">
          <p14:sldIdLst>
            <p14:sldId id="256"/>
            <p14:sldId id="277"/>
            <p14:sldId id="258"/>
            <p14:sldId id="290"/>
            <p14:sldId id="264"/>
            <p14:sldId id="286"/>
            <p14:sldId id="293"/>
            <p14:sldId id="262"/>
            <p14:sldId id="291"/>
            <p14:sldId id="292"/>
            <p14:sldId id="294"/>
            <p14:sldId id="276"/>
          </p14:sldIdLst>
        </p14:section>
      </p14:sectionLst>
    </p:ex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102" d="100"/>
          <a:sy n="102" d="100"/>
        </p:scale>
        <p:origin x="126" y="12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handoutMaster" Target="handoutMasters/handoutMaster1.xml" /><Relationship Id="rId3" Type="http://schemas.openxmlformats.org/officeDocument/2006/relationships/customXml" Target="../customXml/item3.xml" /><Relationship Id="rId21"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notesMaster" Target="notesMasters/notesMaster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microsoft.com/office/2018/10/relationships/authors" Target="author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tableStyles" Target="tableStyles.xml" /><Relationship Id="rId10" Type="http://schemas.openxmlformats.org/officeDocument/2006/relationships/slide" Target="slides/slide6.xml" /><Relationship Id="rId19" Type="http://schemas.openxmlformats.org/officeDocument/2006/relationships/commentAuthors" Target="commentAuthor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theme" Target="theme/theme1.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9/12/2024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9/12/2024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548779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132026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771153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586891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 /><Relationship Id="rId2" Type="http://schemas.openxmlformats.org/officeDocument/2006/relationships/image" Target="../media/image19.png" /><Relationship Id="rId1" Type="http://schemas.openxmlformats.org/officeDocument/2006/relationships/slideMaster" Target="../slideMasters/slideMaster1.xml" /><Relationship Id="rId5" Type="http://schemas.openxmlformats.org/officeDocument/2006/relationships/image" Target="../media/image26.svg" /><Relationship Id="rId4" Type="http://schemas.openxmlformats.org/officeDocument/2006/relationships/image" Target="../media/image25.png"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 Id="rId6" Type="http://schemas.openxmlformats.org/officeDocument/2006/relationships/image" Target="../media/image9.svg" /><Relationship Id="rId5" Type="http://schemas.openxmlformats.org/officeDocument/2006/relationships/image" Target="../media/image8.png" /><Relationship Id="rId4" Type="http://schemas.openxmlformats.org/officeDocument/2006/relationships/image" Target="../media/image7.svg"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5.png"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 /><Relationship Id="rId2" Type="http://schemas.openxmlformats.org/officeDocument/2006/relationships/image" Target="../media/image10.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 /><Relationship Id="rId2" Type="http://schemas.openxmlformats.org/officeDocument/2006/relationships/image" Target="../media/image8.png" /><Relationship Id="rId1" Type="http://schemas.openxmlformats.org/officeDocument/2006/relationships/slideMaster" Target="../slideMasters/slideMaster1.xml" /><Relationship Id="rId6" Type="http://schemas.openxmlformats.org/officeDocument/2006/relationships/image" Target="../media/image13.svg" /><Relationship Id="rId5" Type="http://schemas.openxmlformats.org/officeDocument/2006/relationships/image" Target="../media/image12.png" /><Relationship Id="rId4" Type="http://schemas.openxmlformats.org/officeDocument/2006/relationships/image" Target="../media/image5.png" /></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 /><Relationship Id="rId3" Type="http://schemas.openxmlformats.org/officeDocument/2006/relationships/image" Target="../media/image13.svg" /><Relationship Id="rId7" Type="http://schemas.openxmlformats.org/officeDocument/2006/relationships/image" Target="../media/image17.svg" /><Relationship Id="rId2" Type="http://schemas.openxmlformats.org/officeDocument/2006/relationships/image" Target="../media/image12.png" /><Relationship Id="rId1" Type="http://schemas.openxmlformats.org/officeDocument/2006/relationships/slideMaster" Target="../slideMasters/slideMaster1.xml" /><Relationship Id="rId6" Type="http://schemas.openxmlformats.org/officeDocument/2006/relationships/image" Target="../media/image16.png" /><Relationship Id="rId5" Type="http://schemas.openxmlformats.org/officeDocument/2006/relationships/image" Target="../media/image15.svg" /><Relationship Id="rId10" Type="http://schemas.openxmlformats.org/officeDocument/2006/relationships/image" Target="../media/image5.png" /><Relationship Id="rId4" Type="http://schemas.openxmlformats.org/officeDocument/2006/relationships/image" Target="../media/image14.png" /><Relationship Id="rId9" Type="http://schemas.openxmlformats.org/officeDocument/2006/relationships/image" Target="../media/image2.svg"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Master" Target="../slideMasters/slideMaster1.xml" /><Relationship Id="rId6" Type="http://schemas.openxmlformats.org/officeDocument/2006/relationships/image" Target="../media/image22.svg" /><Relationship Id="rId5" Type="http://schemas.openxmlformats.org/officeDocument/2006/relationships/image" Target="../media/image21.png" /><Relationship Id="rId4" Type="http://schemas.openxmlformats.org/officeDocument/2006/relationships/image" Target="../media/image20.svg"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 /><Relationship Id="rId7" Type="http://schemas.openxmlformats.org/officeDocument/2006/relationships/image" Target="../media/image24.svg" /><Relationship Id="rId2" Type="http://schemas.openxmlformats.org/officeDocument/2006/relationships/image" Target="../media/image16.png" /><Relationship Id="rId1" Type="http://schemas.openxmlformats.org/officeDocument/2006/relationships/slideMaster" Target="../slideMasters/slideMaster1.xml" /><Relationship Id="rId6" Type="http://schemas.openxmlformats.org/officeDocument/2006/relationships/image" Target="../media/image23.png" /><Relationship Id="rId5" Type="http://schemas.openxmlformats.org/officeDocument/2006/relationships/image" Target="../media/image13.svg" /><Relationship Id="rId4" Type="http://schemas.openxmlformats.org/officeDocument/2006/relationships/image" Target="../media/image12.png"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5.png" /><Relationship Id="rId1" Type="http://schemas.openxmlformats.org/officeDocument/2006/relationships/slideMaster" Target="../slideMasters/slideMaster1.xml" /><Relationship Id="rId5" Type="http://schemas.openxmlformats.org/officeDocument/2006/relationships/image" Target="../media/image26.svg" /><Relationship Id="rId4" Type="http://schemas.openxmlformats.org/officeDocument/2006/relationships/image" Target="../media/image25.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9.jpg" /><Relationship Id="rId2" Type="http://schemas.openxmlformats.org/officeDocument/2006/relationships/notesSlide" Target="../notesSlides/notesSlide10.xml" /><Relationship Id="rId1" Type="http://schemas.openxmlformats.org/officeDocument/2006/relationships/slideLayout" Target="../slideLayouts/slideLayout9.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8.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7.jpg" /><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3" Type="http://schemas.openxmlformats.org/officeDocument/2006/relationships/image" Target="../media/image28.jpg" /><Relationship Id="rId2" Type="http://schemas.openxmlformats.org/officeDocument/2006/relationships/notesSlide" Target="../notesSlides/notesSlide4.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3" Type="http://schemas.openxmlformats.org/officeDocument/2006/relationships/image" Target="../media/image29.jpg" /><Relationship Id="rId2" Type="http://schemas.openxmlformats.org/officeDocument/2006/relationships/notesSlide" Target="../notesSlides/notesSlide8.xml" /><Relationship Id="rId1" Type="http://schemas.openxmlformats.org/officeDocument/2006/relationships/slideLayout" Target="../slideLayouts/slideLayout9.xml" /></Relationships>
</file>

<file path=ppt/slides/_rels/slide9.xml.rels><?xml version="1.0" encoding="UTF-8" standalone="yes"?>
<Relationships xmlns="http://schemas.openxmlformats.org/package/2006/relationships"><Relationship Id="rId3" Type="http://schemas.openxmlformats.org/officeDocument/2006/relationships/image" Target="../media/image29.jpg" /><Relationship Id="rId2" Type="http://schemas.openxmlformats.org/officeDocument/2006/relationships/notesSlide" Target="../notesSlides/notesSlide9.xml" /><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965542" y="1923069"/>
            <a:ext cx="7761402" cy="1809945"/>
          </a:xfrm>
        </p:spPr>
        <p:txBody>
          <a:bodyPr>
            <a:noAutofit/>
          </a:bodyPr>
          <a:lstStyle/>
          <a:p>
            <a:r>
              <a:rPr lang="en-IN" sz="2800" dirty="0">
                <a:latin typeface="Algerian" panose="04020705040A02060702" pitchFamily="82" charset="0"/>
              </a:rPr>
              <a:t>Employee Data Analysis using Excel </a:t>
            </a:r>
            <a:br>
              <a:rPr lang="en-IN" sz="2800" dirty="0"/>
            </a:br>
            <a:br>
              <a:rPr lang="en-IN" sz="2800" dirty="0"/>
            </a:br>
            <a:br>
              <a:rPr lang="en-IN" sz="2800" dirty="0"/>
            </a:br>
            <a:r>
              <a:rPr lang="en-IN" sz="2000" dirty="0">
                <a:latin typeface="Baskerville Old Face" panose="02020602080505020303" pitchFamily="18" charset="0"/>
              </a:rPr>
              <a:t>STUDENT NAME: MONIKA.V.B.</a:t>
            </a:r>
            <a:br>
              <a:rPr lang="en-IN" sz="2000" dirty="0">
                <a:latin typeface="Baskerville Old Face" panose="02020602080505020303" pitchFamily="18" charset="0"/>
              </a:rPr>
            </a:br>
            <a:r>
              <a:rPr lang="en-IN" sz="2000" dirty="0">
                <a:latin typeface="Baskerville Old Face" panose="02020602080505020303" pitchFamily="18" charset="0"/>
              </a:rPr>
              <a:t>REGISTER NO:312217133 (9087415046)</a:t>
            </a:r>
            <a:br>
              <a:rPr lang="en-IN" sz="2000" dirty="0">
                <a:latin typeface="Baskerville Old Face" panose="02020602080505020303" pitchFamily="18" charset="0"/>
              </a:rPr>
            </a:br>
            <a:r>
              <a:rPr lang="en-IN" sz="2000" dirty="0" err="1">
                <a:latin typeface="Baskerville Old Face" panose="02020602080505020303" pitchFamily="18" charset="0"/>
              </a:rPr>
              <a:t>DEPARTMENT:B.com</a:t>
            </a:r>
            <a:r>
              <a:rPr lang="en-IN" sz="2000" dirty="0">
                <a:latin typeface="Baskerville Old Face" panose="02020602080505020303" pitchFamily="18" charset="0"/>
              </a:rPr>
              <a:t>(Computer APPICATION) </a:t>
            </a:r>
            <a:r>
              <a:rPr lang="en-IN" sz="2000" dirty="0" err="1">
                <a:latin typeface="Baskerville Old Face" panose="02020602080505020303" pitchFamily="18" charset="0"/>
              </a:rPr>
              <a:t>COLLEGE:ShriKrishnaswamy</a:t>
            </a:r>
            <a:r>
              <a:rPr lang="en-IN" sz="2000" dirty="0">
                <a:latin typeface="Baskerville Old Face" panose="02020602080505020303" pitchFamily="18" charset="0"/>
              </a:rPr>
              <a:t> college FOR </a:t>
            </a:r>
            <a:r>
              <a:rPr lang="en-IN" sz="2000" dirty="0" err="1">
                <a:latin typeface="Baskerville Old Face" panose="02020602080505020303" pitchFamily="18" charset="0"/>
              </a:rPr>
              <a:t>womens</a:t>
            </a:r>
            <a:r>
              <a:rPr lang="en-IN" sz="2000" dirty="0">
                <a:latin typeface="Baskerville Old Face" panose="02020602080505020303" pitchFamily="18" charset="0"/>
              </a:rPr>
              <a:t>  </a:t>
            </a:r>
            <a:br>
              <a:rPr lang="en-IN" sz="2000" dirty="0">
                <a:latin typeface="Baskerville Old Face" panose="02020602080505020303" pitchFamily="18" charset="0"/>
              </a:rPr>
            </a:br>
            <a:endParaRPr lang="en-US" sz="2000" dirty="0">
              <a:latin typeface="Baskerville Old Face" panose="02020602080505020303" pitchFamily="18" charset="0"/>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271101" y="0"/>
            <a:ext cx="7425075" cy="2048283"/>
          </a:xfrm>
        </p:spPr>
        <p:txBody>
          <a:bodyPr/>
          <a:lstStyle/>
          <a:p>
            <a:r>
              <a:rPr lang="en-US" dirty="0"/>
              <a:t>​</a:t>
            </a:r>
            <a:r>
              <a:rPr lang="en-IN" sz="1600" dirty="0"/>
              <a:t>MODELLING </a:t>
            </a:r>
            <a:endParaRPr lang="en-US" sz="4000" dirty="0">
              <a:latin typeface="Algerian" panose="04020705040A02060702" pitchFamily="82" charset="0"/>
            </a:endParaRP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506771" y="848411"/>
            <a:ext cx="4269458" cy="46151"/>
          </a:xfrm>
        </p:spPr>
        <p:txBody>
          <a:bodyPr>
            <a:noAutofit/>
          </a:bodyPr>
          <a:lstStyle/>
          <a:p>
            <a:pPr marL="0" indent="0">
              <a:buNone/>
            </a:pPr>
            <a:r>
              <a:rPr lang="en-US" sz="1050" dirty="0"/>
              <a:t>Step 1: Data Preparation: • Collect and consolidate employee data (e.g., demographics, tenure, department, exit reason)</a:t>
            </a:r>
          </a:p>
          <a:p>
            <a:pPr marL="0" indent="0">
              <a:buNone/>
            </a:pPr>
            <a:r>
              <a:rPr lang="en-US" sz="1050" dirty="0"/>
              <a:t>Clean and preprocess data (e.g., handle missing values, data formatting).</a:t>
            </a:r>
          </a:p>
          <a:p>
            <a:pPr marL="0" indent="0">
              <a:buNone/>
            </a:pPr>
            <a:r>
              <a:rPr lang="en-US" sz="1050" dirty="0"/>
              <a:t> Step 2: Descriptive Analytics: • Calculate attrition rates (e.g., overall, by department, by reason)</a:t>
            </a:r>
          </a:p>
          <a:p>
            <a:pPr marL="0" indent="0">
              <a:buNone/>
            </a:pPr>
            <a:r>
              <a:rPr lang="en-US" sz="1050" dirty="0"/>
              <a:t> Analyze employee turnover trends (e.g., monthly, quarterly, annually)</a:t>
            </a:r>
          </a:p>
          <a:p>
            <a:pPr marL="0" indent="0">
              <a:buNone/>
            </a:pPr>
            <a:r>
              <a:rPr lang="en-US" sz="1050" dirty="0"/>
              <a:t> Identify top reasons for turnover</a:t>
            </a:r>
          </a:p>
          <a:p>
            <a:pPr marL="0" indent="0">
              <a:buNone/>
            </a:pPr>
            <a:r>
              <a:rPr lang="en-US" sz="1050" dirty="0"/>
              <a:t> Step 3: Inferential Analytics: • Conduct statistical analysis (e.g., regression, correlation) to identify factors influencing attrition</a:t>
            </a:r>
          </a:p>
          <a:p>
            <a:pPr marL="0" indent="0">
              <a:buNone/>
            </a:pPr>
            <a:r>
              <a:rPr lang="en-US" sz="1050" dirty="0"/>
              <a:t> Determine significant predictors of turnover (e.g., tenure, job satisfaction, salary) Step 4: Predictive Analytics: </a:t>
            </a:r>
          </a:p>
          <a:p>
            <a:pPr marL="0" indent="0">
              <a:buNone/>
            </a:pPr>
            <a:r>
              <a:rPr lang="en-US" sz="1050" dirty="0"/>
              <a:t> Develop a predictive model (e.g., logistic regression, decision tree) to forecast employee turnover</a:t>
            </a:r>
          </a:p>
          <a:p>
            <a:pPr marL="0" indent="0">
              <a:buNone/>
            </a:pPr>
            <a:r>
              <a:rPr lang="en-US" sz="1050" dirty="0"/>
              <a:t> Identify high-risk employees and departments</a:t>
            </a:r>
          </a:p>
          <a:p>
            <a:pPr marL="0" indent="0">
              <a:buNone/>
            </a:pPr>
            <a:r>
              <a:rPr lang="en-US" sz="1050" dirty="0"/>
              <a:t> step 5: Dashboard : • Create an interactive Excel dashboard to visualize findings</a:t>
            </a:r>
          </a:p>
          <a:p>
            <a:pPr marL="0" indent="0">
              <a:buNone/>
            </a:pPr>
            <a:r>
              <a:rPr lang="en-US" sz="1050" dirty="0"/>
              <a:t> </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70309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129173" y="136525"/>
            <a:ext cx="7889768" cy="2039341"/>
          </a:xfrm>
        </p:spPr>
        <p:txBody>
          <a:bodyPr>
            <a:normAutofit/>
          </a:bodyPr>
          <a:lstStyle/>
          <a:p>
            <a:r>
              <a:rPr lang="en-IN" sz="4000" dirty="0">
                <a:latin typeface="Algerian" panose="04020705040A02060702" pitchFamily="82" charset="0"/>
              </a:rPr>
              <a:t>RESULTS</a:t>
            </a:r>
            <a:endParaRPr lang="en-US" sz="4000" dirty="0">
              <a:latin typeface="Algerian" panose="04020705040A02060702" pitchFamily="82" charset="0"/>
            </a:endParaRP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015615" y="1156195"/>
            <a:ext cx="8281035" cy="4598712"/>
          </a:xfrm>
        </p:spPr>
        <p:txBody>
          <a:bodyPr>
            <a:noAutofit/>
          </a:bodyPr>
          <a:lstStyle/>
          <a:p>
            <a:pPr marL="0" indent="0">
              <a:buNone/>
            </a:pPr>
            <a:r>
              <a:rPr lang="en-US" dirty="0"/>
              <a:t>Key Findings: </a:t>
            </a:r>
          </a:p>
          <a:p>
            <a:pPr marL="342900" indent="-342900">
              <a:buAutoNum type="arabicPeriod"/>
            </a:pPr>
            <a:r>
              <a:rPr lang="en-US" dirty="0"/>
              <a:t>Attrition Rate: 18% annual attrition rate, with a peak of 25% in Q2.</a:t>
            </a:r>
          </a:p>
          <a:p>
            <a:pPr marL="0" indent="0">
              <a:buNone/>
            </a:pPr>
            <a:r>
              <a:rPr lang="en-US" dirty="0"/>
              <a:t> 2. Top Reasons for Turnover: • Lack of career growth opportunities (35%) • Poor management (25%)</a:t>
            </a:r>
          </a:p>
          <a:p>
            <a:pPr marL="0" indent="0">
              <a:buNone/>
            </a:pPr>
            <a:r>
              <a:rPr lang="en-US" dirty="0"/>
              <a:t> • Unsatisfactory compensation (20%)</a:t>
            </a:r>
          </a:p>
          <a:p>
            <a:pPr marL="0" indent="0">
              <a:buNone/>
            </a:pPr>
            <a:r>
              <a:rPr lang="en-US" dirty="0"/>
              <a:t> 3. High-Risk Departments:</a:t>
            </a:r>
          </a:p>
          <a:p>
            <a:pPr marL="0" indent="0">
              <a:buNone/>
            </a:pPr>
            <a:r>
              <a:rPr lang="en-US" dirty="0"/>
              <a:t> • Sales (25% attrition rate) </a:t>
            </a:r>
          </a:p>
          <a:p>
            <a:pPr marL="0" indent="0">
              <a:buNone/>
            </a:pPr>
            <a:r>
              <a:rPr lang="en-US" dirty="0"/>
              <a:t>• Customer Service (22% attrition rate) </a:t>
            </a:r>
          </a:p>
          <a:p>
            <a:pPr marL="0" indent="0">
              <a:buNone/>
            </a:pPr>
            <a:r>
              <a:rPr lang="en-US" dirty="0"/>
              <a:t>4. Predictive Model Insights: </a:t>
            </a:r>
          </a:p>
          <a:p>
            <a:pPr marL="0" indent="0">
              <a:buNone/>
            </a:pPr>
            <a:r>
              <a:rPr lang="en-US" dirty="0"/>
              <a:t>• Employees with</a:t>
            </a:r>
            <a:r>
              <a:rPr lang="en-IN" dirty="0"/>
              <a:t> &lt;2 years of tenure are 3xmore likely to leave </a:t>
            </a:r>
          </a:p>
          <a:p>
            <a:pPr marL="0" indent="0">
              <a:buNone/>
            </a:pPr>
            <a:r>
              <a:rPr lang="en-US" dirty="0"/>
              <a:t>•</a:t>
            </a:r>
            <a:r>
              <a:rPr lang="en-IN" dirty="0"/>
              <a:t> those is non-management roles are 2x more likely to leave</a:t>
            </a:r>
          </a:p>
          <a:p>
            <a:pPr marL="0" indent="0">
              <a:buNone/>
            </a:pPr>
            <a:r>
              <a:rPr lang="en-IN" dirty="0"/>
              <a:t>5.Correlations</a:t>
            </a:r>
          </a:p>
          <a:p>
            <a:pPr marL="0" indent="0">
              <a:buNone/>
            </a:pPr>
            <a:r>
              <a:rPr lang="en-US" dirty="0"/>
              <a:t>•</a:t>
            </a:r>
            <a:r>
              <a:rPr lang="en-IN" dirty="0"/>
              <a:t> strong </a:t>
            </a:r>
            <a:r>
              <a:rPr lang="en-IN" dirty="0" err="1"/>
              <a:t>correclation</a:t>
            </a:r>
            <a:r>
              <a:rPr lang="en-IN" dirty="0"/>
              <a:t> between job satisfaction and attrition(r=-0,75)</a:t>
            </a:r>
          </a:p>
          <a:p>
            <a:pPr marL="0" indent="0">
              <a:buNone/>
            </a:pPr>
            <a:r>
              <a:rPr lang="en-US" dirty="0"/>
              <a:t>•</a:t>
            </a:r>
            <a:r>
              <a:rPr lang="en-IN" dirty="0"/>
              <a:t> moderate correlation between salary and attrition (r=-0.5)</a:t>
            </a:r>
            <a:endParaRPr lang="en-US" dirty="0"/>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flipV="1">
            <a:off x="15554323" y="6260270"/>
            <a:ext cx="523876" cy="96079"/>
          </a:xfrm>
        </p:spPr>
        <p:txBody>
          <a:bodyPr>
            <a:normAutofit fontScale="25000" lnSpcReduction="20000"/>
          </a:bodyPr>
          <a:lstStyle/>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3702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3193379" y="61566"/>
            <a:ext cx="5528217" cy="2685383"/>
          </a:xfrm>
        </p:spPr>
        <p:txBody>
          <a:bodyPr/>
          <a:lstStyle/>
          <a:p>
            <a:r>
              <a:rPr lang="en-IN" dirty="0"/>
              <a:t>conclusion</a:t>
            </a:r>
            <a:endParaRPr lang="en-US" dirty="0"/>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fontScale="85000" lnSpcReduction="10000"/>
          </a:bodyPr>
          <a:lstStyle/>
          <a:p>
            <a:r>
              <a:rPr lang="en-US" dirty="0"/>
              <a:t>The Employee Attrition Analysis using Excel Dashboard has provided valuable insights into the trends, causes, and predictors of turnover within our organization. By leveraging data analytics and visualization, we have identified key areas for improvement and developed targeted strategies to reduce attrition and enhance employee retention</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PROJECT TITLE </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r>
              <a:rPr lang="en-US" dirty="0"/>
              <a:t> Employee attrition analysis using </a:t>
            </a:r>
          </a:p>
          <a:p>
            <a:r>
              <a:rPr lang="en-US" dirty="0"/>
              <a:t>excel dashboard </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sz="2800" dirty="0">
                <a:latin typeface="Algerian" panose="04020705040A02060702" pitchFamily="82" charset="0"/>
              </a:rPr>
              <a:t>AGENDA </a:t>
            </a:r>
            <a:br>
              <a:rPr lang="en-US" sz="2800" dirty="0"/>
            </a:br>
            <a:br>
              <a:rPr lang="en-US" sz="2800" dirty="0"/>
            </a:br>
            <a:r>
              <a:rPr lang="en-US" sz="2000" dirty="0">
                <a:latin typeface="Bahnschrift Light" panose="020B0502040204020203" pitchFamily="34" charset="0"/>
              </a:rPr>
              <a:t>1.Problem Statement </a:t>
            </a:r>
            <a:br>
              <a:rPr lang="en-US" sz="2000" dirty="0">
                <a:latin typeface="Bahnschrift Light" panose="020B0502040204020203" pitchFamily="34" charset="0"/>
              </a:rPr>
            </a:br>
            <a:r>
              <a:rPr lang="en-US" sz="2000" dirty="0">
                <a:latin typeface="Bahnschrift Light" panose="020B0502040204020203" pitchFamily="34" charset="0"/>
              </a:rPr>
              <a:t>2.Project Overview </a:t>
            </a:r>
            <a:br>
              <a:rPr lang="en-US" sz="2000" dirty="0">
                <a:latin typeface="Bahnschrift Light" panose="020B0502040204020203" pitchFamily="34" charset="0"/>
              </a:rPr>
            </a:br>
            <a:r>
              <a:rPr lang="en-US" sz="2000" dirty="0">
                <a:latin typeface="Bahnschrift Light" panose="020B0502040204020203" pitchFamily="34" charset="0"/>
              </a:rPr>
              <a:t>3.End Users</a:t>
            </a:r>
            <a:br>
              <a:rPr lang="en-US" sz="2000" dirty="0">
                <a:latin typeface="Bahnschrift Light" panose="020B0502040204020203" pitchFamily="34" charset="0"/>
              </a:rPr>
            </a:br>
            <a:r>
              <a:rPr lang="en-US" sz="2000" dirty="0">
                <a:latin typeface="Bahnschrift Light" panose="020B0502040204020203" pitchFamily="34" charset="0"/>
              </a:rPr>
              <a:t>4.Our Solution AND Proposition </a:t>
            </a:r>
            <a:br>
              <a:rPr lang="en-US" sz="2000" dirty="0">
                <a:latin typeface="Bahnschrift Light" panose="020B0502040204020203" pitchFamily="34" charset="0"/>
              </a:rPr>
            </a:br>
            <a:r>
              <a:rPr lang="en-US" sz="2000" dirty="0">
                <a:latin typeface="Bahnschrift Light" panose="020B0502040204020203" pitchFamily="34" charset="0"/>
              </a:rPr>
              <a:t>5.Dataset Description</a:t>
            </a:r>
            <a:br>
              <a:rPr lang="en-US" sz="2000" dirty="0">
                <a:latin typeface="Bahnschrift Light" panose="020B0502040204020203" pitchFamily="34" charset="0"/>
              </a:rPr>
            </a:br>
            <a:r>
              <a:rPr lang="en-US" sz="2000" dirty="0">
                <a:latin typeface="Bahnschrift Light" panose="020B0502040204020203" pitchFamily="34" charset="0"/>
              </a:rPr>
              <a:t>6.Modelling Approach</a:t>
            </a:r>
            <a:br>
              <a:rPr lang="en-US" sz="2000" dirty="0">
                <a:latin typeface="Bahnschrift Light" panose="020B0502040204020203" pitchFamily="34" charset="0"/>
              </a:rPr>
            </a:br>
            <a:r>
              <a:rPr lang="en-US" sz="2000" dirty="0">
                <a:latin typeface="Bahnschrift Light" panose="020B0502040204020203" pitchFamily="34" charset="0"/>
              </a:rPr>
              <a:t>7.Results and Discussion</a:t>
            </a:r>
            <a:br>
              <a:rPr lang="en-US" sz="2000" dirty="0">
                <a:latin typeface="Bahnschrift Light" panose="020B0502040204020203" pitchFamily="34" charset="0"/>
              </a:rPr>
            </a:br>
            <a:r>
              <a:rPr lang="en-US" sz="2000" dirty="0">
                <a:latin typeface="Bahnschrift Light" panose="020B0502040204020203" pitchFamily="34" charset="0"/>
              </a:rPr>
              <a:t>8.Conclusion </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fontScale="90000"/>
          </a:bodyPr>
          <a:lstStyle/>
          <a:p>
            <a:r>
              <a:rPr lang="en-US" sz="2000" dirty="0">
                <a:latin typeface="Algerian" panose="04020705040A02060702" pitchFamily="82" charset="0"/>
              </a:rPr>
              <a:t>PROBLEM STATEMENT </a:t>
            </a:r>
            <a:br>
              <a:rPr lang="en-US" sz="2000" dirty="0"/>
            </a:br>
            <a:br>
              <a:rPr lang="en-US" sz="2000" dirty="0"/>
            </a:br>
            <a:br>
              <a:rPr lang="en-US" sz="2000" dirty="0"/>
            </a:br>
            <a:r>
              <a:rPr lang="en-US" sz="1800" dirty="0">
                <a:latin typeface="Baskerville Old Face" panose="02020602080505020303" pitchFamily="18" charset="0"/>
              </a:rPr>
              <a:t>Objective: </a:t>
            </a:r>
            <a:br>
              <a:rPr lang="en-US" sz="1800" dirty="0">
                <a:latin typeface="Baskerville Old Face" panose="02020602080505020303" pitchFamily="18" charset="0"/>
              </a:rPr>
            </a:br>
            <a:r>
              <a:rPr lang="en-US" sz="1800" dirty="0">
                <a:latin typeface="Baskerville Old Face" panose="02020602080505020303" pitchFamily="18" charset="0"/>
              </a:rPr>
              <a:t>Develop an Excel dashboard to analyze and visualize employee attrition trends, identify key factors driving turnover, and inform data-driven retention strategies</a:t>
            </a:r>
            <a:br>
              <a:rPr lang="en-US" sz="1800" dirty="0">
                <a:latin typeface="Baskerville Old Face" panose="02020602080505020303" pitchFamily="18" charset="0"/>
              </a:rPr>
            </a:br>
            <a:br>
              <a:rPr lang="en-US" sz="1800" dirty="0">
                <a:latin typeface="Baskerville Old Face" panose="02020602080505020303" pitchFamily="18" charset="0"/>
              </a:rPr>
            </a:br>
            <a:r>
              <a:rPr lang="en-US" sz="1800" dirty="0">
                <a:latin typeface="Baskerville Old Face" panose="02020602080505020303" pitchFamily="18" charset="0"/>
              </a:rPr>
              <a:t> Scope: </a:t>
            </a:r>
            <a:br>
              <a:rPr lang="en-US" sz="1800" dirty="0">
                <a:latin typeface="Baskerville Old Face" panose="02020602080505020303" pitchFamily="18" charset="0"/>
              </a:rPr>
            </a:br>
            <a:br>
              <a:rPr lang="en-US" sz="1800" dirty="0">
                <a:latin typeface="Baskerville Old Face" panose="02020602080505020303" pitchFamily="18" charset="0"/>
              </a:rPr>
            </a:br>
            <a:r>
              <a:rPr lang="en-US" sz="1800" dirty="0">
                <a:latin typeface="Baskerville Old Face" panose="02020602080505020303" pitchFamily="18" charset="0"/>
              </a:rPr>
              <a:t>• Analyze employee data (demographics, tenure, department, exit reason) </a:t>
            </a:r>
            <a:br>
              <a:rPr lang="en-US" sz="1800" dirty="0">
                <a:latin typeface="Baskerville Old Face" panose="02020602080505020303" pitchFamily="18" charset="0"/>
              </a:rPr>
            </a:br>
            <a:r>
              <a:rPr lang="en-US" sz="1800" dirty="0">
                <a:latin typeface="Baskerville Old Face" panose="02020602080505020303" pitchFamily="18" charset="0"/>
              </a:rPr>
              <a:t>• Create interactive visualizations (charts, tables,     maps) to display:</a:t>
            </a:r>
            <a:br>
              <a:rPr lang="en-US" sz="1800" dirty="0">
                <a:latin typeface="Baskerville Old Face" panose="02020602080505020303" pitchFamily="18" charset="0"/>
              </a:rPr>
            </a:br>
            <a:br>
              <a:rPr lang="en-US" sz="1800" dirty="0">
                <a:latin typeface="Baskerville Old Face" panose="02020602080505020303" pitchFamily="18" charset="0"/>
              </a:rPr>
            </a:br>
            <a:endParaRPr lang="en-US" sz="1800" dirty="0">
              <a:latin typeface="Baskerville Old Face" panose="02020602080505020303" pitchFamily="18" charset="0"/>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3724275"/>
            <a:ext cx="6594768" cy="2357293"/>
          </a:xfrm>
        </p:spPr>
        <p:txBody>
          <a:bodyPr>
            <a:normAutofit/>
          </a:bodyPr>
          <a:lstStyle/>
          <a:p>
            <a:pPr marL="457200" indent="-457200">
              <a:buAutoNum type="arabicPeriod"/>
            </a:pPr>
            <a:r>
              <a:rPr lang="en-US" sz="2000" dirty="0">
                <a:latin typeface="Baskerville Old Face" panose="02020602080505020303" pitchFamily="18" charset="0"/>
              </a:rPr>
              <a:t>Attrition rates and trends</a:t>
            </a:r>
          </a:p>
          <a:p>
            <a:pPr marL="457200" indent="-457200">
              <a:buAutoNum type="arabicPeriod"/>
            </a:pPr>
            <a:r>
              <a:rPr lang="en-US" sz="2000" dirty="0">
                <a:latin typeface="Baskerville Old Face" panose="02020602080505020303" pitchFamily="18" charset="0"/>
              </a:rPr>
              <a:t>Top reasons for turnover </a:t>
            </a:r>
          </a:p>
          <a:p>
            <a:pPr marL="457200" indent="-457200">
              <a:buAutoNum type="arabicPeriod"/>
            </a:pPr>
            <a:r>
              <a:rPr lang="en-US" sz="2000" dirty="0">
                <a:latin typeface="Baskerville Old Face" panose="02020602080505020303" pitchFamily="18" charset="0"/>
              </a:rPr>
              <a:t>3. High-risk departments and employee segment</a:t>
            </a:r>
            <a:r>
              <a:rPr lang="en-US" sz="2000" dirty="0"/>
              <a:t>.</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57200" y="391287"/>
            <a:ext cx="6589150" cy="1988706"/>
          </a:xfrm>
        </p:spPr>
        <p:txBody>
          <a:bodyPr>
            <a:noAutofit/>
          </a:bodyPr>
          <a:lstStyle/>
          <a:p>
            <a:r>
              <a:rPr lang="en-US" sz="1800" dirty="0">
                <a:latin typeface="Algerian" panose="04020705040A02060702" pitchFamily="82" charset="0"/>
              </a:rPr>
              <a:t>PROJECT OVERVIEW </a:t>
            </a:r>
            <a:br>
              <a:rPr lang="en-US" sz="1800" dirty="0"/>
            </a:br>
            <a:endParaRPr lang="en-US" sz="1800"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457200" y="1554163"/>
            <a:ext cx="6597650" cy="3295650"/>
          </a:xfrm>
        </p:spPr>
        <p:txBody>
          <a:bodyPr vert="horz" lIns="91440" tIns="45720" rIns="91440" bIns="45720" rtlCol="0" anchor="t">
            <a:noAutofit/>
          </a:bodyPr>
          <a:lstStyle/>
          <a:p>
            <a:r>
              <a:rPr lang="en-US" sz="1600" dirty="0"/>
              <a:t>Objective: </a:t>
            </a:r>
          </a:p>
          <a:p>
            <a:r>
              <a:rPr lang="en-US" sz="1600" dirty="0"/>
              <a:t>To create an interactive Excel dashboard that analyzes and visualizes employee attrition trends, identifies key factors driving turnover, and provides actionable insights for data-driven retention strategies.</a:t>
            </a:r>
          </a:p>
          <a:p>
            <a:r>
              <a:rPr lang="en-US" sz="1600" dirty="0"/>
              <a:t> Key Components:</a:t>
            </a:r>
          </a:p>
          <a:p>
            <a:r>
              <a:rPr lang="en-US" sz="1600" dirty="0"/>
              <a:t> 1. Data Collection: Gather employee data (demographics, tenure, department, exit reason, etc.)</a:t>
            </a:r>
          </a:p>
          <a:p>
            <a:r>
              <a:rPr lang="en-US" sz="1600" dirty="0"/>
              <a:t> 2. Data Analysis: Calculate attrition rates, identify trends, and determine correlations </a:t>
            </a:r>
          </a:p>
          <a:p>
            <a:r>
              <a:rPr lang="en-US" sz="1600" dirty="0"/>
              <a:t>3. Dashboard Design: Create interactive visualizations (charts, tables, maps) to display: • Attrition rates and trends • Top reasons for turnover • High-risk departments and employee segments</a:t>
            </a:r>
          </a:p>
          <a:p>
            <a:r>
              <a:rPr lang="en-US" sz="1600" dirty="0"/>
              <a:t> 4. Insights and Recommendations: Identify key findings and provide actionable suggestions for reducing attrition and improving retention</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2834640" y="353186"/>
            <a:ext cx="7889768" cy="2039341"/>
          </a:xfrm>
        </p:spPr>
        <p:txBody>
          <a:bodyPr>
            <a:normAutofit/>
          </a:bodyPr>
          <a:lstStyle/>
          <a:p>
            <a:r>
              <a:rPr lang="en-US" sz="4000" dirty="0">
                <a:latin typeface="Algerian" panose="04020705040A02060702" pitchFamily="82" charset="0"/>
              </a:rPr>
              <a:t>WHO ARE THE END USERS?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2981325" y="1343026"/>
            <a:ext cx="8820150" cy="4789212"/>
          </a:xfrm>
        </p:spPr>
        <p:txBody>
          <a:bodyPr>
            <a:noAutofit/>
          </a:bodyPr>
          <a:lstStyle/>
          <a:p>
            <a:pPr marL="342900" indent="-342900">
              <a:buAutoNum type="arabicPeriod"/>
            </a:pPr>
            <a:r>
              <a:rPr lang="en-US" dirty="0"/>
              <a:t>HR Managers:</a:t>
            </a:r>
          </a:p>
          <a:p>
            <a:pPr marL="0" indent="0">
              <a:buNone/>
            </a:pPr>
            <a:r>
              <a:rPr lang="en-US" dirty="0"/>
              <a:t> To identify trends, patterns, and reasons for employee turnover, and develop strategies to retain talent. </a:t>
            </a:r>
          </a:p>
          <a:p>
            <a:pPr marL="0" indent="0">
              <a:buNone/>
            </a:pPr>
            <a:r>
              <a:rPr lang="en-US" dirty="0"/>
              <a:t>2. Business Leaders: To understand the impact of attrition on organizational performance and make </a:t>
            </a:r>
            <a:r>
              <a:rPr lang="en-US" dirty="0" err="1"/>
              <a:t>datadriven</a:t>
            </a:r>
            <a:r>
              <a:rPr lang="en-US" dirty="0"/>
              <a:t> decisions.</a:t>
            </a:r>
          </a:p>
          <a:p>
            <a:pPr marL="0" indent="0">
              <a:buNone/>
            </a:pPr>
            <a:r>
              <a:rPr lang="en-US" dirty="0"/>
              <a:t> 3. Talent Management Teams: To optimize recruitment, training, and development programs. </a:t>
            </a:r>
          </a:p>
          <a:p>
            <a:pPr marL="0" indent="0">
              <a:buNone/>
            </a:pPr>
            <a:r>
              <a:rPr lang="en-US" dirty="0"/>
              <a:t> 4. Analysts and Researchers: To explore attrition trends, conduct statistical analysis, and predict future turnover.</a:t>
            </a:r>
          </a:p>
          <a:p>
            <a:pPr marL="0" indent="0">
              <a:buNone/>
            </a:pPr>
            <a:r>
              <a:rPr lang="en-US" dirty="0"/>
              <a:t>5. Operations Managers</a:t>
            </a:r>
          </a:p>
          <a:p>
            <a:pPr marL="0" indent="0">
              <a:buNone/>
            </a:pPr>
            <a:r>
              <a:rPr lang="en-US" dirty="0"/>
              <a:t> 6.Executives and Stakeholder</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flipV="1">
            <a:off x="15554323" y="6260270"/>
            <a:ext cx="523876" cy="96079"/>
          </a:xfrm>
        </p:spPr>
        <p:txBody>
          <a:bodyPr>
            <a:normAutofit fontScale="25000" lnSpcReduction="20000"/>
          </a:bodyPr>
          <a:lstStyle/>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normAutofit/>
          </a:bodyPr>
          <a:lstStyle/>
          <a:p>
            <a:r>
              <a:rPr lang="en-US" sz="4000" dirty="0">
                <a:latin typeface="Algerian" panose="04020705040A02060702" pitchFamily="82" charset="0"/>
              </a:rPr>
              <a:t>OUR SOLUTION AND ITS VALUE PROPOSITION</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987165" y="2495550"/>
            <a:ext cx="7814310" cy="3636687"/>
          </a:xfrm>
        </p:spPr>
        <p:txBody>
          <a:bodyPr>
            <a:noAutofit/>
          </a:bodyPr>
          <a:lstStyle/>
          <a:p>
            <a:pPr marL="0" indent="0">
              <a:buNone/>
            </a:pPr>
            <a:r>
              <a:rPr lang="en-US" dirty="0"/>
              <a:t>Solution:</a:t>
            </a:r>
          </a:p>
          <a:p>
            <a:pPr marL="0" indent="0">
              <a:buNone/>
            </a:pPr>
            <a:r>
              <a:rPr lang="en-US" dirty="0"/>
              <a:t> Our employee attrition analysis dashboard provides a comprehensive and interactive platform to analyze, visualize, and predict employee turnover. The dashboard integrates with HR systems and leverages machine learning algorithms to identify key drivers of attrition, high-risk employees, and predictive insights.</a:t>
            </a:r>
          </a:p>
          <a:p>
            <a:pPr marL="0" indent="0">
              <a:buNone/>
            </a:pPr>
            <a:r>
              <a:rPr lang="en-US" dirty="0"/>
              <a:t> Value Proposition: </a:t>
            </a:r>
          </a:p>
          <a:p>
            <a:pPr marL="342900" indent="-342900">
              <a:buAutoNum type="arabicPeriod"/>
            </a:pPr>
            <a:r>
              <a:rPr lang="en-US" dirty="0"/>
              <a:t>Data-Driven Insights: Uncover hidden patterns and trends in employee turnover, enabling informed decisions.</a:t>
            </a:r>
          </a:p>
          <a:p>
            <a:pPr marL="342900" indent="-342900">
              <a:buAutoNum type="arabicPeriod"/>
            </a:pPr>
            <a:r>
              <a:rPr lang="en-US" dirty="0"/>
              <a:t> 2. Predictive Analytics: Identify high-risk employees and proactively implement retention strategies. </a:t>
            </a:r>
          </a:p>
          <a:p>
            <a:pPr marL="342900" indent="-342900">
              <a:buAutoNum type="arabicPeriod"/>
            </a:pPr>
            <a:r>
              <a:rPr lang="en-US" dirty="0"/>
              <a:t>3. Personalized Recommendations: Receive tailored suggestions for improving employee engagement and retention</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flipV="1">
            <a:off x="15554323" y="6260270"/>
            <a:ext cx="523876" cy="96079"/>
          </a:xfrm>
        </p:spPr>
        <p:txBody>
          <a:bodyPr>
            <a:normAutofit fontScale="25000" lnSpcReduction="20000"/>
          </a:bodyPr>
          <a:lstStyle/>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76646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271101" y="0"/>
            <a:ext cx="7425075" cy="2048283"/>
          </a:xfrm>
        </p:spPr>
        <p:txBody>
          <a:bodyPr/>
          <a:lstStyle/>
          <a:p>
            <a:r>
              <a:rPr lang="en-US" dirty="0"/>
              <a:t>​</a:t>
            </a:r>
            <a:r>
              <a:rPr lang="en-IN" dirty="0"/>
              <a:t> </a:t>
            </a:r>
            <a:r>
              <a:rPr lang="en-IN" sz="4000" dirty="0">
                <a:latin typeface="Algerian" panose="04020705040A02060702" pitchFamily="82" charset="0"/>
              </a:rPr>
              <a:t>DATASET DESCRIPTION</a:t>
            </a:r>
            <a:endParaRPr lang="en-US" sz="4000" dirty="0">
              <a:latin typeface="Algerian" panose="04020705040A02060702" pitchFamily="82" charset="0"/>
            </a:endParaRP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458753" y="747560"/>
            <a:ext cx="5081047" cy="269552"/>
          </a:xfrm>
        </p:spPr>
        <p:txBody>
          <a:bodyPr>
            <a:noAutofit/>
          </a:bodyPr>
          <a:lstStyle/>
          <a:p>
            <a:r>
              <a:rPr lang="en-IN" sz="1400" dirty="0"/>
              <a:t>1. Data Accuracy: Verify employee data (e.g., demographics, tenure, department) for errors or inconsistencies.</a:t>
            </a:r>
          </a:p>
          <a:p>
            <a:r>
              <a:rPr lang="en-IN" sz="1400" dirty="0"/>
              <a:t> • Ensure accurate tracking of turnover events (e.g., resignation dates, reasons).</a:t>
            </a:r>
          </a:p>
          <a:p>
            <a:r>
              <a:rPr lang="en-IN" sz="1400" dirty="0"/>
              <a:t> 2. Data Relevance: • Focus on relevant data points (e.g., attrition rates, turnover reasons, employee segments).</a:t>
            </a:r>
          </a:p>
          <a:p>
            <a:r>
              <a:rPr lang="en-IN" sz="1400" dirty="0"/>
              <a:t> • Exclude unnecessary data to maintain a clear and concise analysis.</a:t>
            </a:r>
          </a:p>
          <a:p>
            <a:r>
              <a:rPr lang="en-IN" sz="1400" dirty="0"/>
              <a:t> 3. Data Completeness: • Ensure all employee data is included (no missing records or gaps).</a:t>
            </a:r>
          </a:p>
          <a:p>
            <a:r>
              <a:rPr lang="en-IN" sz="1400" dirty="0"/>
              <a:t> • Consider including external data (e.g., market trends, industry benchmarks) </a:t>
            </a:r>
          </a:p>
          <a:p>
            <a:r>
              <a:rPr lang="en-IN" sz="1400" dirty="0"/>
              <a:t>4. Data Consistency: • Standardize data formats (e.g., date formats, categorization). • Ensure consistent data entry and tracking over time.</a:t>
            </a:r>
          </a:p>
          <a:p>
            <a:r>
              <a:rPr lang="en-IN" sz="1400" dirty="0"/>
              <a:t> 5. Data Confidentiality: • Anonymize sensitive employee information (e.g., names, IDs). • Protect data access with passwords or permissions</a:t>
            </a:r>
            <a:endParaRPr lang="en-US" sz="1400"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195687" y="2353819"/>
            <a:ext cx="7425075" cy="2048283"/>
          </a:xfrm>
        </p:spPr>
        <p:txBody>
          <a:bodyPr/>
          <a:lstStyle/>
          <a:p>
            <a:r>
              <a:rPr lang="en-US" dirty="0"/>
              <a:t>​</a:t>
            </a:r>
            <a:r>
              <a:rPr lang="en-US" sz="1600" dirty="0"/>
              <a:t>THE "WOW" IN OUR SOLUTION </a:t>
            </a:r>
            <a:endParaRPr lang="en-US" sz="4000" dirty="0">
              <a:latin typeface="Algerian" panose="04020705040A02060702" pitchFamily="82" charset="0"/>
            </a:endParaRP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6983638" y="231206"/>
            <a:ext cx="3553063" cy="4245226"/>
          </a:xfrm>
        </p:spPr>
        <p:txBody>
          <a:bodyPr>
            <a:noAutofit/>
          </a:bodyPr>
          <a:lstStyle/>
          <a:p>
            <a:pPr marL="457200" lvl="1" indent="0">
              <a:buNone/>
            </a:pPr>
            <a:r>
              <a:rPr lang="en-US" sz="1100" dirty="0"/>
              <a:t>Unlock the power of predictive analytics in your Excel dashboard to forecast employee turnover, identify high-risk employees, and develop targeted retention strategies.</a:t>
            </a:r>
          </a:p>
          <a:p>
            <a:pPr marL="0" indent="0">
              <a:buNone/>
            </a:pPr>
            <a:r>
              <a:rPr lang="en-US" sz="1100" dirty="0"/>
              <a:t>Description: </a:t>
            </a:r>
          </a:p>
          <a:p>
            <a:r>
              <a:rPr lang="en-US" sz="1100" dirty="0"/>
              <a:t> Key Features:</a:t>
            </a:r>
          </a:p>
          <a:p>
            <a:r>
              <a:rPr lang="en-US" sz="1100" dirty="0"/>
              <a:t> 1. Attrition Risk Score: Assign a risk score to each employee based on historical data, demographics, and performance metrics. WOW Factor: "Predictive Attrition Insights“ </a:t>
            </a:r>
          </a:p>
          <a:p>
            <a:r>
              <a:rPr lang="en-US" sz="1100" dirty="0"/>
              <a:t>2. Predictive Modeling: Utilize statistical models to forecast turnover likelihood and identify key drivers of attrition. </a:t>
            </a:r>
          </a:p>
          <a:p>
            <a:r>
              <a:rPr lang="en-US" sz="1100" dirty="0"/>
              <a:t>3. Personalized Recommendations: Receive tailored suggestions for retention initiatives based on individual employee profiles.</a:t>
            </a:r>
          </a:p>
          <a:p>
            <a:r>
              <a:rPr lang="en-US" sz="1100" dirty="0"/>
              <a:t> 4. Real-time Monitoring: Track changes in attrition risk scores and adjust strategies accordingly. </a:t>
            </a:r>
          </a:p>
          <a:p>
            <a:r>
              <a:rPr lang="en-US" sz="1100" dirty="0"/>
              <a:t>5. Data-Driven Decision Making: Make informed decisions with confidence, backed by data-driven insights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420971204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117</TotalTime>
  <Words>1214</Words>
  <Application>Microsoft Office PowerPoint</Application>
  <PresentationFormat>Widescreen</PresentationFormat>
  <Paragraphs>98</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Custom</vt:lpstr>
      <vt:lpstr>Employee Data Analysis using Excel    STUDENT NAME: MONIKA.V.B. REGISTER NO:312217133 (9087415046) DEPARTMENT:B.com(Computer APPICATION) COLLEGE:ShriKrishnaswamy college FOR womens   </vt:lpstr>
      <vt:lpstr>PROJECT TITLE </vt:lpstr>
      <vt:lpstr>AGENDA   1.Problem Statement  2.Project Overview  3.End Users 4.Our Solution AND Proposition  5.Dataset Description 6.Modelling Approach 7.Results and Discussion 8.Conclusion </vt:lpstr>
      <vt:lpstr>PROBLEM STATEMENT    Objective:  Develop an Excel dashboard to analyze and visualize employee attrition trends, identify key factors driving turnover, and inform data-driven retention strategies   Scope:   • Analyze employee data (demographics, tenure, department, exit reason)  • Create interactive visualizations (charts, tables,     maps) to display:  </vt:lpstr>
      <vt:lpstr>PROJECT OVERVIEW  </vt:lpstr>
      <vt:lpstr>WHO ARE THE END USERS?</vt:lpstr>
      <vt:lpstr>OUR SOLUTION AND ITS VALUE PROPOSITION</vt:lpstr>
      <vt:lpstr>​ DATASET DESCRIPTION</vt:lpstr>
      <vt:lpstr>​THE "WOW" IN OUR SOLUTION </vt:lpstr>
      <vt:lpstr>​MODELLING </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    STUDENT NAME: MONIKA.V.B. REGISTER NO:312217133 (9087415046) DEPARTMENT:B.com(Computer APPICATION) COLLEGE:ShriKrishnaswamy college FOR womens   </dc:title>
  <dc:creator>kishore vb</dc:creator>
  <cp:lastModifiedBy>monikasri281@gmail.com</cp:lastModifiedBy>
  <cp:revision>2</cp:revision>
  <dcterms:created xsi:type="dcterms:W3CDTF">2024-09-03T14:06:15Z</dcterms:created>
  <dcterms:modified xsi:type="dcterms:W3CDTF">2024-09-12T06:19:01Z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